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  <p:sldMasterId id="2147483648" r:id="rId2"/>
  </p:sldMasterIdLst>
  <p:sldIdLst>
    <p:sldId id="272" r:id="rId3"/>
    <p:sldId id="271" r:id="rId4"/>
    <p:sldId id="269" r:id="rId5"/>
    <p:sldId id="268" r:id="rId6"/>
    <p:sldId id="266" r:id="rId7"/>
    <p:sldId id="265" r:id="rId8"/>
    <p:sldId id="264" r:id="rId9"/>
    <p:sldId id="273" r:id="rId10"/>
    <p:sldId id="263" r:id="rId11"/>
    <p:sldId id="262" r:id="rId12"/>
    <p:sldId id="275" r:id="rId13"/>
    <p:sldId id="276" r:id="rId14"/>
    <p:sldId id="25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2E6DB3-42AC-2C71-5841-72D2F303CAD6}" v="17" dt="2022-06-14T12:47:24.572"/>
    <p1510:client id="{F657CEE2-99F0-6743-6B2D-8786528545D9}" v="673" dt="2022-06-14T17:26:11.8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7" d="100"/>
          <a:sy n="87" d="100"/>
        </p:scale>
        <p:origin x="29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Gross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D1E-436F-B155-11D12081ECA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D1E-436F-B155-11D12081ECA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D1E-436F-B155-11D12081ECA9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D1E-436F-B155-11D12081EC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"/>
        <c:axId val="1000041416"/>
        <c:axId val="1000041744"/>
      </c:bar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Company Sales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dPt>
            <c:idx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A66-4D13-90A4-391C509065D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A66-4D13-90A4-391C509065DF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A66-4D13-90A4-391C509065DF}"/>
              </c:ext>
            </c:extLst>
          </c:dPt>
          <c:dPt>
            <c:idx val="3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A66-4D13-90A4-391C509065DF}"/>
              </c:ext>
            </c:extLst>
          </c:dPt>
          <c:dPt>
            <c:idx val="4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A66-4D13-90A4-391C509065DF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A66-4D13-90A4-391C509065DF}"/>
                </c:ext>
              </c:extLst>
            </c:dLbl>
            <c:dLbl>
              <c:idx val="1"/>
              <c:layout>
                <c:manualLayout>
                  <c:x val="-0.11615923344937455"/>
                  <c:y val="-0.1400252328934865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A66-4D13-90A4-391C509065DF}"/>
                </c:ext>
              </c:extLst>
            </c:dLbl>
            <c:dLbl>
              <c:idx val="2"/>
              <c:layout>
                <c:manualLayout>
                  <c:x val="0.13864166572989867"/>
                  <c:y val="-0.15145586415009771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A66-4D13-90A4-391C509065DF}"/>
                </c:ext>
              </c:extLst>
            </c:dLbl>
            <c:dLbl>
              <c:idx val="3"/>
              <c:layout>
                <c:manualLayout>
                  <c:x val="6.9525299079784011E-2"/>
                  <c:y val="0.28576578141527864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A66-4D13-90A4-391C509065DF}"/>
                </c:ext>
              </c:extLst>
            </c:dLbl>
            <c:dLbl>
              <c:idx val="4"/>
              <c:layout>
                <c:manualLayout>
                  <c:x val="-8.1787666114047294E-2"/>
                  <c:y val="0.22861262513222283"/>
                </c:manualLayout>
              </c:layout>
              <c:showLegendKey val="1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A66-4D13-90A4-391C509065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1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DA66-4D13-90A4-391C509065D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Revenue</a:t>
            </a:r>
            <a:r>
              <a:rPr lang="en-US" baseline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Over Time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dPt>
            <c:idx val="1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30D-47FC-97C2-FA87298C22F3}"/>
              </c:ext>
            </c:extLst>
          </c:dPt>
          <c:dPt>
            <c:idx val="3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30D-47FC-97C2-FA87298C22F3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chemeClr val="accent1"/>
                </a:solidFill>
                <a:ln w="9525">
                  <a:solidFill>
                    <a:schemeClr val="accent1"/>
                  </a:solidFill>
                </a:ln>
                <a:effectLst/>
              </c:spPr>
            </c:marker>
            <c:bubble3D val="0"/>
            <c:spPr>
              <a:ln w="28575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30D-47FC-97C2-FA87298C22F3}"/>
              </c:ext>
            </c:extLst>
          </c:dPt>
          <c:cat>
            <c:strRef>
              <c:f>Sheet1!$A$2:$A$6</c:f>
              <c:strCache>
                <c:ptCount val="5"/>
                <c:pt idx="0">
                  <c:v>20YY</c:v>
                </c:pt>
                <c:pt idx="1">
                  <c:v>20YY</c:v>
                </c:pt>
                <c:pt idx="2">
                  <c:v>20YY</c:v>
                </c:pt>
                <c:pt idx="3">
                  <c:v>20YY</c:v>
                </c:pt>
                <c:pt idx="4">
                  <c:v>20YY</c:v>
                </c:pt>
              </c:strCache>
            </c:strRef>
          </c:cat>
          <c:val>
            <c:numRef>
              <c:f>Sheet1!$B$2:$B$6</c:f>
              <c:numCache>
                <c:formatCode>[$$-409]#,##0</c:formatCode>
                <c:ptCount val="5"/>
                <c:pt idx="0">
                  <c:v>0</c:v>
                </c:pt>
                <c:pt idx="1">
                  <c:v>6750</c:v>
                </c:pt>
                <c:pt idx="2">
                  <c:v>33750</c:v>
                </c:pt>
                <c:pt idx="3">
                  <c:v>135000</c:v>
                </c:pt>
                <c:pt idx="4">
                  <c:v>270000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B30D-47FC-97C2-FA87298C22F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00041416"/>
        <c:axId val="1000041744"/>
      </c:lineChart>
      <c:catAx>
        <c:axId val="10000414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744"/>
        <c:crosses val="autoZero"/>
        <c:auto val="1"/>
        <c:lblAlgn val="ctr"/>
        <c:lblOffset val="100"/>
        <c:noMultiLvlLbl val="0"/>
      </c:catAx>
      <c:valAx>
        <c:axId val="1000041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00414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sp macro="" textlink="">
      <cdr:nvSpPr>
        <cdr:cNvPr id="2" name="Rectangle 1">
          <a:extLst xmlns:a="http://schemas.openxmlformats.org/drawingml/2006/main">
            <a:ext uri="{FF2B5EF4-FFF2-40B4-BE49-F238E27FC236}">
              <a16:creationId xmlns:a16="http://schemas.microsoft.com/office/drawing/2014/main" id="{924ED877-E016-4736-BA15-B7E08914B5B3}"/>
            </a:ext>
          </a:extLst>
        </cdr:cNvPr>
        <cdr:cNvSpPr/>
      </cdr:nvSpPr>
      <cdr:spPr>
        <a:xfrm xmlns:a="http://schemas.openxmlformats.org/drawingml/2006/main">
          <a:off x="0" y="0"/>
          <a:ext cx="3389313" cy="444419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/>
        </a:p>
      </cdr:txBody>
    </cdr:sp>
  </cdr:relSizeAnchor>
  <cdr:relSizeAnchor xmlns:cdr="http://schemas.openxmlformats.org/drawingml/2006/chartDrawing">
    <cdr:from>
      <cdr:x>0</cdr:x>
      <cdr:y>0.01573</cdr:y>
    </cdr:from>
    <cdr:to>
      <cdr:x>1</cdr:x>
      <cdr:y>0.99541</cdr:y>
    </cdr:to>
    <cdr:sp macro="" textlink="">
      <cdr:nvSpPr>
        <cdr:cNvPr id="3" name="Rectangle 2">
          <a:extLst xmlns:a="http://schemas.openxmlformats.org/drawingml/2006/main">
            <a:ext uri="{FF2B5EF4-FFF2-40B4-BE49-F238E27FC236}">
              <a16:creationId xmlns:a16="http://schemas.microsoft.com/office/drawing/2014/main" id="{6A7CD3C2-FB35-40AE-A325-CA3A3223D0AF}"/>
            </a:ext>
          </a:extLst>
        </cdr:cNvPr>
        <cdr:cNvSpPr/>
      </cdr:nvSpPr>
      <cdr:spPr>
        <a:xfrm xmlns:a="http://schemas.openxmlformats.org/drawingml/2006/main">
          <a:off x="0" y="69912"/>
          <a:ext cx="3389313" cy="4353908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>
          <a:noFill/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 rtlCol="0" anchor="ctr"/>
        <a:lstStyle xmlns:a="http://schemas.openxmlformats.org/drawingml/2006/main"/>
        <a:p xmlns:a="http://schemas.openxmlformats.org/drawingml/2006/main">
          <a:endParaRPr lang="en-US" dirty="0">
            <a:solidFill>
              <a:sysClr val="windowText" lastClr="000000"/>
            </a:solidFill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2.xml"/><Relationship Id="rId4" Type="http://schemas.openxmlformats.org/officeDocument/2006/relationships/chart" Target="../charts/chart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/>
          <a:lstStyle>
            <a:lvl1pPr algn="r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2668686"/>
            <a:ext cx="5472000" cy="299942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Image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/>
          <a:lstStyle>
            <a:lvl1pPr algn="l"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8000" y="3763648"/>
            <a:ext cx="5472000" cy="2428351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mparison Left Placeholder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2362553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2869901"/>
            <a:ext cx="5472000" cy="3376963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mparison Left Placeholder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0000" y="2363078"/>
            <a:ext cx="5472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2867078"/>
            <a:ext cx="5472113" cy="337903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0" name="Rectangle 9" descr="Accent block left">
            <a:extLst>
              <a:ext uri="{FF2B5EF4-FFF2-40B4-BE49-F238E27FC236}">
                <a16:creationId xmlns:a16="http://schemas.microsoft.com/office/drawing/2014/main" id="{BBC0CAF5-0DE6-4BEA-824E-124A54A76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2100317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Rectangle 10" descr="Accent bar right&#10;">
            <a:extLst>
              <a:ext uri="{FF2B5EF4-FFF2-40B4-BE49-F238E27FC236}">
                <a16:creationId xmlns:a16="http://schemas.microsoft.com/office/drawing/2014/main" id="{ED008080-B2F5-441A-8B15-30AE86BBF9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2100317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er Slide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</a:t>
            </a:r>
            <a:br>
              <a:rPr lang="en-US" noProof="0" dirty="0"/>
            </a:br>
            <a:r>
              <a:rPr lang="en-US" noProof="0" dirty="0"/>
              <a:t>your Photo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104052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102595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0">
            <a:extLst>
              <a:ext uri="{FF2B5EF4-FFF2-40B4-BE49-F238E27FC236}">
                <a16:creationId xmlns:a16="http://schemas.microsoft.com/office/drawing/2014/main" id="{454B80C6-ACBE-4877-BC36-02B9C42A2DA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8485569" y="1590675"/>
            <a:ext cx="3246121" cy="43655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10">
            <a:extLst>
              <a:ext uri="{FF2B5EF4-FFF2-40B4-BE49-F238E27FC236}">
                <a16:creationId xmlns:a16="http://schemas.microsoft.com/office/drawing/2014/main" id="{2D5A5AA1-9589-4EC6-B469-1EE7724E7DD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08564" y="1590675"/>
            <a:ext cx="3246121" cy="42593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A9557FF2-93A3-48A1-AB68-35D6813B3A9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02920" y="1590675"/>
            <a:ext cx="3246121" cy="436552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11844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D32884E-EBB5-47FA-9B0A-E32B264BC5A1}"/>
              </a:ext>
            </a:extLst>
          </p:cNvPr>
          <p:cNvSpPr>
            <a:spLocks noGrp="1"/>
          </p:cNvSpPr>
          <p:nvPr>
            <p:ph sz="quarter" idx="34"/>
          </p:nvPr>
        </p:nvSpPr>
        <p:spPr>
          <a:xfrm>
            <a:off x="512064" y="1655063"/>
            <a:ext cx="11248136" cy="41239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&amp; Drop your photo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7552944" y="5359400"/>
            <a:ext cx="4207056" cy="565899"/>
          </a:xfrm>
          <a:solidFill>
            <a:schemeClr val="tx1"/>
          </a:solidFill>
        </p:spPr>
        <p:txBody>
          <a:bodyPr lIns="180000" tIns="180000" rIns="180000" bIns="180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Enter your caption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your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Thank You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Phone Number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12" name="Text Placeholder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Company Website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512000"/>
            <a:ext cx="5472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99887" y="1511250"/>
            <a:ext cx="5472113" cy="4680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360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511476"/>
            <a:ext cx="3600450" cy="467924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511475"/>
            <a:ext cx="3600450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512000"/>
            <a:ext cx="2160000" cy="467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512000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507535"/>
            <a:ext cx="2160588" cy="4679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507535"/>
            <a:ext cx="2160588" cy="468371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180000" rIns="252000" bIns="180000" rtlCol="0" anchor="t">
            <a:noAutofit/>
          </a:bodyPr>
          <a:lstStyle>
            <a:lvl1pPr algn="r">
              <a:defRPr lang="en-ZA" sz="6000" b="1" spc="-300" dirty="0"/>
            </a:lvl1pPr>
          </a:lstStyle>
          <a:p>
            <a:pPr lvl="0" algn="r"/>
            <a:r>
              <a:rPr lang="en-US" noProof="0"/>
              <a:t>Click to edit 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/>
            <a:r>
              <a:rPr lang="en-US" noProof="0"/>
              <a:t>Click to edit Master subtitle style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577601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/>
          <a:lstStyle>
            <a:lvl1pPr>
              <a:defRPr sz="60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r>
              <a:rPr lang="en-US" noProof="0"/>
              <a:t>Click to edit section divider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B95064-E6BF-43CD-ACBD-6363E8D9BF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4114627"/>
            <a:ext cx="5956300" cy="1095056"/>
          </a:xfrm>
          <a:solidFill>
            <a:schemeClr val="tx1">
              <a:alpha val="80000"/>
            </a:schemeClr>
          </a:solidFill>
        </p:spPr>
        <p:txBody>
          <a:bodyPr vert="horz" lIns="252000" tIns="180000" rIns="180000" bIns="180000" rtlCol="0">
            <a:noAutofit/>
          </a:bodyPr>
          <a:lstStyle>
            <a:lvl1pPr marL="0" indent="0" algn="l">
              <a:buNone/>
              <a:defRPr lang="en-US">
                <a:solidFill>
                  <a:schemeClr val="bg1"/>
                </a:solidFill>
              </a:defRPr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256373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008000"/>
            <a:ext cx="11328000" cy="5183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7620753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E1E0B79-3CC8-4DCF-8AEC-AC43BC9A30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1886" y="1007250"/>
            <a:ext cx="5460114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546508-E26C-46CD-8939-D20E71BF4E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1999" y="1007250"/>
            <a:ext cx="5448115" cy="51697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555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016231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 descr="Accent bar right&#10;">
            <a:extLst>
              <a:ext uri="{FF2B5EF4-FFF2-40B4-BE49-F238E27FC236}">
                <a16:creationId xmlns:a16="http://schemas.microsoft.com/office/drawing/2014/main" id="{3E8A46E0-47C2-4441-B7DD-F621A80F1F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9887" y="1016231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D902C307-6561-4E11-9899-1F34830AE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1800" y="1224128"/>
            <a:ext cx="5448115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CD73439B-6B1B-47C5-B2B0-409015FB33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2086" y="1224128"/>
            <a:ext cx="5447914" cy="3587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12AC6878-44C6-4445-A225-70C0DC482E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99886" y="1955731"/>
            <a:ext cx="5447914" cy="42339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6D675DA8-374F-4915-973A-53612A41F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1800" y="1943031"/>
            <a:ext cx="5447914" cy="424663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53150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85B68CA9-AC4C-4D15-9BA1-A9F1AC560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29B24D8A-D8A5-4F57-A260-A4CF75FCB3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014327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3932037" cy="1411276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1" name="Rectangle 10" descr="Accent block left">
            <a:extLst>
              <a:ext uri="{FF2B5EF4-FFF2-40B4-BE49-F238E27FC236}">
                <a16:creationId xmlns:a16="http://schemas.microsoft.com/office/drawing/2014/main" id="{48A1A904-FE62-4BE3-BAE9-0EEAE7B1E3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800" y="1892926"/>
            <a:ext cx="1984175" cy="11482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3E50A411-2E68-4F4D-B4BC-62E87C6336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2000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2FBF39A8-0BD5-48FD-9993-F595D4F727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8816" y="432001"/>
            <a:ext cx="6971184" cy="5429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04063337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page title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Subtitle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aphicFrame>
        <p:nvGraphicFramePr>
          <p:cNvPr id="8" name="Chart 7" title="Gross Revenue Placeholder Chart">
            <a:extLst>
              <a:ext uri="{FF2B5EF4-FFF2-40B4-BE49-F238E27FC236}">
                <a16:creationId xmlns:a16="http://schemas.microsoft.com/office/drawing/2014/main" id="{0F60C5FF-F2F2-4EA7-ADED-E162A5B82B4C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537021869"/>
              </p:ext>
            </p:extLst>
          </p:nvPr>
        </p:nvGraphicFramePr>
        <p:xfrm>
          <a:off x="4318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 title="Gross Revenue Placeholder Chart">
            <a:extLst>
              <a:ext uri="{FF2B5EF4-FFF2-40B4-BE49-F238E27FC236}">
                <a16:creationId xmlns:a16="http://schemas.microsoft.com/office/drawing/2014/main" id="{D5AA46A9-40E0-4FA5-BFED-6D14ED62EFFB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2314973354"/>
              </p:ext>
            </p:extLst>
          </p:nvPr>
        </p:nvGraphicFramePr>
        <p:xfrm>
          <a:off x="44069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Chart 9" title="Gross Revenue Placeholder Chart">
            <a:extLst>
              <a:ext uri="{FF2B5EF4-FFF2-40B4-BE49-F238E27FC236}">
                <a16:creationId xmlns:a16="http://schemas.microsoft.com/office/drawing/2014/main" id="{F7175363-BD78-41A0-92CF-0F9E5A14568A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351553000"/>
              </p:ext>
            </p:extLst>
          </p:nvPr>
        </p:nvGraphicFramePr>
        <p:xfrm>
          <a:off x="8382000" y="1512000"/>
          <a:ext cx="3389313" cy="4444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95826517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B3A426-6D4A-4D91-ACD6-A2C25BAE4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64370" y="2033588"/>
            <a:ext cx="8863262" cy="2790825"/>
          </a:xfrm>
        </p:spPr>
        <p:txBody>
          <a:bodyPr anchor="ctr"/>
          <a:lstStyle>
            <a:lvl1pPr marL="0" indent="0" algn="ctr">
              <a:buNone/>
              <a:defRPr sz="6000"/>
            </a:lvl1pPr>
            <a:lvl2pPr marL="266700" indent="0">
              <a:buNone/>
              <a:defRPr/>
            </a:lvl2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772436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00433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6/17/2022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80" r:id="rId3"/>
    <p:sldLayoutId id="2147483682" r:id="rId4"/>
    <p:sldLayoutId id="2147483665" r:id="rId5"/>
    <p:sldLayoutId id="2147483678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page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66" r:id="rId3"/>
    <p:sldLayoutId id="2147483662" r:id="rId4"/>
    <p:sldLayoutId id="2147483659" r:id="rId5"/>
    <p:sldLayoutId id="2147483663" r:id="rId6"/>
    <p:sldLayoutId id="2147483677" r:id="rId7"/>
    <p:sldLayoutId id="2147483654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3" r:id="rId20"/>
    <p:sldLayoutId id="2147483674" r:id="rId21"/>
    <p:sldLayoutId id="2147483676" r:id="rId22"/>
    <p:sldLayoutId id="2147483655" r:id="rId23"/>
    <p:sldLayoutId id="2147483675" r:id="rId24"/>
    <p:sldLayoutId id="2147483672" r:id="rId2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Mobile device with apps">
            <a:extLst>
              <a:ext uri="{FF2B5EF4-FFF2-40B4-BE49-F238E27FC236}">
                <a16:creationId xmlns:a16="http://schemas.microsoft.com/office/drawing/2014/main" id="{47BBE486-A2F2-1EEB-E283-2C77CBF1918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9571" r="9571"/>
          <a:stretch/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1362" y="2598851"/>
            <a:ext cx="10650638" cy="14638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000">
                <a:solidFill>
                  <a:schemeClr val="tx1"/>
                </a:solidFill>
                <a:latin typeface="Verdana"/>
                <a:ea typeface="+mj-lt"/>
                <a:cs typeface="+mj-lt"/>
              </a:rPr>
              <a:t>CÁC CÔNG NGHỆ TRONG PHÁT TRIỂN PHẦN MỀM </a:t>
            </a:r>
            <a:br>
              <a:rPr lang="en-US" sz="3000" dirty="0">
                <a:latin typeface="Verdana"/>
                <a:ea typeface="+mj-lt"/>
                <a:cs typeface="+mj-lt"/>
              </a:rPr>
            </a:br>
            <a:r>
              <a:rPr lang="en-US" sz="2500" b="0">
                <a:solidFill>
                  <a:schemeClr val="tx1"/>
                </a:solidFill>
                <a:latin typeface="Verdana"/>
                <a:ea typeface="+mj-lt"/>
                <a:cs typeface="+mj-lt"/>
              </a:rPr>
              <a:t>CHỦ ĐỀ: XÂY DỰNG ỨNG DỤNG ĐỌC TIN TỨC</a:t>
            </a:r>
            <a:endParaRPr lang="en-US" sz="2500" b="0">
              <a:solidFill>
                <a:schemeClr val="tx1"/>
              </a:solidFill>
              <a:latin typeface="Verdana"/>
              <a:ea typeface="Verdana"/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2096" y="4061039"/>
            <a:ext cx="6898492" cy="2346060"/>
          </a:xfrm>
        </p:spPr>
        <p:txBody>
          <a:bodyPr vert="horz" lIns="180000" tIns="180000" rIns="180000" bIns="180000" rtlCol="0" anchor="t">
            <a:noAutofit/>
          </a:bodyPr>
          <a:lstStyle/>
          <a:p>
            <a:pPr algn="l"/>
            <a:r>
              <a:rPr lang="en-US" sz="1500" b="1" dirty="0" err="1">
                <a:latin typeface="Verdana"/>
                <a:ea typeface="+mn-lt"/>
                <a:cs typeface="+mn-lt"/>
              </a:rPr>
              <a:t>Giảng</a:t>
            </a:r>
            <a:r>
              <a:rPr lang="en-US" sz="1500" b="1" dirty="0">
                <a:latin typeface="Verdana"/>
                <a:ea typeface="+mn-lt"/>
                <a:cs typeface="+mn-lt"/>
              </a:rPr>
              <a:t> </a:t>
            </a:r>
            <a:r>
              <a:rPr lang="en-US" sz="1500" b="1" dirty="0" err="1">
                <a:latin typeface="Verdana"/>
                <a:ea typeface="+mn-lt"/>
                <a:cs typeface="+mn-lt"/>
              </a:rPr>
              <a:t>viên</a:t>
            </a:r>
            <a:r>
              <a:rPr lang="en-US" sz="1500" b="1" dirty="0">
                <a:latin typeface="Verdana"/>
                <a:ea typeface="+mn-lt"/>
                <a:cs typeface="+mn-lt"/>
              </a:rPr>
              <a:t> </a:t>
            </a:r>
            <a:r>
              <a:rPr lang="en-US" sz="1500" b="1" dirty="0" err="1">
                <a:latin typeface="Verdana"/>
                <a:ea typeface="+mn-lt"/>
                <a:cs typeface="+mn-lt"/>
              </a:rPr>
              <a:t>hướng</a:t>
            </a:r>
            <a:r>
              <a:rPr lang="en-US" sz="1500" b="1" dirty="0">
                <a:latin typeface="Verdana"/>
                <a:ea typeface="+mn-lt"/>
                <a:cs typeface="+mn-lt"/>
              </a:rPr>
              <a:t> </a:t>
            </a:r>
            <a:r>
              <a:rPr lang="en-US" sz="1500" b="1" dirty="0" err="1">
                <a:latin typeface="Verdana"/>
                <a:ea typeface="+mn-lt"/>
                <a:cs typeface="+mn-lt"/>
              </a:rPr>
              <a:t>dẫn</a:t>
            </a:r>
            <a:r>
              <a:rPr lang="en-US" sz="1500" b="1" dirty="0">
                <a:latin typeface="Verdana"/>
                <a:ea typeface="+mn-lt"/>
                <a:cs typeface="+mn-lt"/>
              </a:rPr>
              <a:t>:</a:t>
            </a:r>
            <a:r>
              <a:rPr lang="en-US" sz="1600" b="1" dirty="0">
                <a:latin typeface="Verdana"/>
                <a:ea typeface="+mn-lt"/>
                <a:cs typeface="+mn-lt"/>
              </a:rPr>
              <a:t> </a:t>
            </a:r>
            <a:r>
              <a:rPr lang="en-US" sz="1600" b="1" dirty="0" err="1">
                <a:latin typeface="Verdana"/>
                <a:ea typeface="+mn-lt"/>
                <a:cs typeface="+mn-lt"/>
              </a:rPr>
              <a:t>ThS</a:t>
            </a:r>
            <a:r>
              <a:rPr lang="en-US" sz="1600" b="1">
                <a:latin typeface="Verdana"/>
                <a:ea typeface="+mn-lt"/>
                <a:cs typeface="+mn-lt"/>
              </a:rPr>
              <a:t>. Lê </a:t>
            </a:r>
            <a:r>
              <a:rPr lang="en-US" sz="1600" b="1" dirty="0" err="1">
                <a:latin typeface="Verdana"/>
                <a:ea typeface="+mn-lt"/>
                <a:cs typeface="+mn-lt"/>
              </a:rPr>
              <a:t>Thị</a:t>
            </a:r>
            <a:r>
              <a:rPr lang="en-US" sz="1600" b="1" dirty="0">
                <a:latin typeface="Verdana"/>
                <a:ea typeface="+mn-lt"/>
                <a:cs typeface="+mn-lt"/>
              </a:rPr>
              <a:t> </a:t>
            </a:r>
            <a:r>
              <a:rPr lang="en-US" sz="1600" b="1" dirty="0" err="1">
                <a:latin typeface="Verdana"/>
                <a:ea typeface="+mn-lt"/>
                <a:cs typeface="+mn-lt"/>
              </a:rPr>
              <a:t>Bảo</a:t>
            </a:r>
            <a:r>
              <a:rPr lang="en-US" sz="1600" b="1" dirty="0">
                <a:latin typeface="Verdana"/>
                <a:ea typeface="+mn-lt"/>
                <a:cs typeface="+mn-lt"/>
              </a:rPr>
              <a:t> </a:t>
            </a:r>
            <a:r>
              <a:rPr lang="en-US" sz="1600" b="1" dirty="0" err="1">
                <a:latin typeface="Verdana"/>
                <a:ea typeface="+mn-lt"/>
                <a:cs typeface="+mn-lt"/>
              </a:rPr>
              <a:t>Trân</a:t>
            </a:r>
            <a:r>
              <a:rPr lang="en-US" dirty="0">
                <a:latin typeface="Verdana"/>
                <a:ea typeface="+mn-lt"/>
                <a:cs typeface="+mn-lt"/>
              </a:rPr>
              <a:t> </a:t>
            </a:r>
          </a:p>
          <a:p>
            <a:pPr algn="l"/>
            <a:r>
              <a:rPr lang="en-US" sz="1500" b="1" dirty="0">
                <a:latin typeface="Verdana"/>
                <a:ea typeface="+mn-lt"/>
                <a:cs typeface="+mn-lt"/>
              </a:rPr>
              <a:t>Sinh </a:t>
            </a:r>
            <a:r>
              <a:rPr lang="en-US" sz="1500" b="1" dirty="0" err="1">
                <a:latin typeface="Verdana"/>
                <a:ea typeface="+mn-lt"/>
                <a:cs typeface="+mn-lt"/>
              </a:rPr>
              <a:t>viên</a:t>
            </a:r>
            <a:r>
              <a:rPr lang="en-US" sz="1500" b="1" dirty="0">
                <a:latin typeface="Verdana"/>
                <a:ea typeface="+mn-lt"/>
                <a:cs typeface="+mn-lt"/>
              </a:rPr>
              <a:t> </a:t>
            </a:r>
            <a:r>
              <a:rPr lang="en-US" sz="1500" b="1" dirty="0" err="1">
                <a:latin typeface="Verdana"/>
                <a:ea typeface="+mn-lt"/>
                <a:cs typeface="+mn-lt"/>
              </a:rPr>
              <a:t>thực</a:t>
            </a:r>
            <a:r>
              <a:rPr lang="en-US" sz="1500" b="1" dirty="0">
                <a:latin typeface="Verdana"/>
                <a:ea typeface="+mn-lt"/>
                <a:cs typeface="+mn-lt"/>
              </a:rPr>
              <a:t> </a:t>
            </a:r>
            <a:r>
              <a:rPr lang="en-US" sz="1500" b="1" dirty="0" err="1">
                <a:latin typeface="Verdana"/>
                <a:ea typeface="+mn-lt"/>
                <a:cs typeface="+mn-lt"/>
              </a:rPr>
              <a:t>hiện</a:t>
            </a:r>
            <a:r>
              <a:rPr lang="en-US" sz="1500" b="1" dirty="0">
                <a:latin typeface="Verdana"/>
                <a:ea typeface="+mn-lt"/>
                <a:cs typeface="+mn-lt"/>
              </a:rPr>
              <a:t>:</a:t>
            </a:r>
            <a:r>
              <a:rPr lang="en-US" sz="1600" b="1" dirty="0">
                <a:latin typeface="Verdana"/>
                <a:ea typeface="+mn-lt"/>
                <a:cs typeface="+mn-lt"/>
              </a:rPr>
              <a:t> </a:t>
            </a:r>
            <a:endParaRPr lang="en-US" sz="1600" dirty="0">
              <a:latin typeface="Verdana"/>
              <a:ea typeface="Verdana"/>
            </a:endParaRPr>
          </a:p>
          <a:p>
            <a:pPr marL="285750" indent="-285750" algn="l">
              <a:buChar char="•"/>
            </a:pPr>
            <a:r>
              <a:rPr lang="en-US" sz="1700" dirty="0">
                <a:latin typeface="Verdana"/>
                <a:ea typeface="+mn-lt"/>
                <a:cs typeface="+mn-lt"/>
              </a:rPr>
              <a:t>Nguyễn Kim Long – MSSV: 18DH110293 </a:t>
            </a:r>
            <a:endParaRPr lang="en-US" sz="1700" dirty="0">
              <a:latin typeface="Verdana"/>
              <a:ea typeface="Verdana"/>
            </a:endParaRPr>
          </a:p>
          <a:p>
            <a:pPr marL="285750" indent="-285750" algn="l">
              <a:buChar char="•"/>
            </a:pPr>
            <a:r>
              <a:rPr lang="en-US" sz="1700" dirty="0" err="1">
                <a:latin typeface="Verdana"/>
                <a:ea typeface="+mn-lt"/>
                <a:cs typeface="+mn-lt"/>
              </a:rPr>
              <a:t>Lại</a:t>
            </a:r>
            <a:r>
              <a:rPr lang="en-US" sz="1700" dirty="0">
                <a:latin typeface="Verdana"/>
                <a:ea typeface="+mn-lt"/>
                <a:cs typeface="+mn-lt"/>
              </a:rPr>
              <a:t> Minh </a:t>
            </a:r>
            <a:r>
              <a:rPr lang="en-US" sz="1700" dirty="0" err="1">
                <a:latin typeface="Verdana"/>
                <a:ea typeface="+mn-lt"/>
                <a:cs typeface="+mn-lt"/>
              </a:rPr>
              <a:t>Hiếu</a:t>
            </a:r>
            <a:r>
              <a:rPr lang="en-US" sz="1700" dirty="0">
                <a:latin typeface="Verdana"/>
                <a:ea typeface="+mn-lt"/>
                <a:cs typeface="+mn-lt"/>
              </a:rPr>
              <a:t> – MSSV: 18DH110381 </a:t>
            </a:r>
          </a:p>
          <a:p>
            <a:pPr marL="285750" indent="-285750" algn="l">
              <a:buChar char="•"/>
            </a:pPr>
            <a:r>
              <a:rPr lang="en-US" sz="1700" dirty="0" err="1">
                <a:latin typeface="Verdana"/>
                <a:ea typeface="+mn-lt"/>
                <a:cs typeface="+mn-lt"/>
              </a:rPr>
              <a:t>Châu</a:t>
            </a:r>
            <a:r>
              <a:rPr lang="en-US" sz="1700" dirty="0">
                <a:latin typeface="Verdana"/>
                <a:ea typeface="+mn-lt"/>
                <a:cs typeface="+mn-lt"/>
              </a:rPr>
              <a:t> </a:t>
            </a:r>
            <a:r>
              <a:rPr lang="en-US" sz="1700" dirty="0" err="1">
                <a:latin typeface="Verdana"/>
                <a:ea typeface="+mn-lt"/>
                <a:cs typeface="+mn-lt"/>
              </a:rPr>
              <a:t>Báo</a:t>
            </a:r>
            <a:r>
              <a:rPr lang="en-US" sz="1700" dirty="0">
                <a:latin typeface="Verdana"/>
                <a:ea typeface="+mn-lt"/>
                <a:cs typeface="+mn-lt"/>
              </a:rPr>
              <a:t> </a:t>
            </a:r>
            <a:r>
              <a:rPr lang="en-US" sz="1700" dirty="0" err="1">
                <a:latin typeface="Verdana"/>
                <a:ea typeface="+mn-lt"/>
                <a:cs typeface="+mn-lt"/>
              </a:rPr>
              <a:t>Hoàng</a:t>
            </a:r>
            <a:r>
              <a:rPr lang="en-US" sz="1700" dirty="0">
                <a:latin typeface="Verdana"/>
                <a:ea typeface="+mn-lt"/>
                <a:cs typeface="+mn-lt"/>
              </a:rPr>
              <a:t> – MSSV: 18DH110370</a:t>
            </a:r>
            <a:endParaRPr lang="en-US" sz="1700" dirty="0">
              <a:latin typeface="Verdana"/>
              <a:ea typeface="Verdana"/>
            </a:endParaRPr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071B2C79-9C10-A3C8-5966-C802A6831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91" y="-4522"/>
            <a:ext cx="1547873" cy="107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3147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780" y="-1181"/>
            <a:ext cx="3392392" cy="56589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l"/>
            <a:r>
              <a:rPr lang="en-US" dirty="0">
                <a:latin typeface="Verdana"/>
                <a:ea typeface="Verdana"/>
              </a:rPr>
              <a:t>Trang </a:t>
            </a:r>
            <a:r>
              <a:rPr lang="en-US" dirty="0" err="1">
                <a:latin typeface="Verdana"/>
                <a:ea typeface="Verdana"/>
              </a:rPr>
              <a:t>quản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lý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người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dùng</a:t>
            </a:r>
            <a:endParaRPr lang="en-US" dirty="0" err="1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57449059-8E74-4D74-9455-2833031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3" name="Picture 5" descr="Logo&#10;&#10;Description automatically generated">
            <a:extLst>
              <a:ext uri="{FF2B5EF4-FFF2-40B4-BE49-F238E27FC236}">
                <a16:creationId xmlns:a16="http://schemas.microsoft.com/office/drawing/2014/main" id="{DAC7C919-7324-AD26-EF37-80B1D065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28" y="6342263"/>
            <a:ext cx="718354" cy="500967"/>
          </a:xfrm>
          <a:prstGeom prst="rect">
            <a:avLst/>
          </a:prstGeom>
        </p:spPr>
      </p:pic>
      <p:pic>
        <p:nvPicPr>
          <p:cNvPr id="12" name="Picture 12" descr="Graphical user interface&#10;&#10;Description automatically generated">
            <a:extLst>
              <a:ext uri="{FF2B5EF4-FFF2-40B4-BE49-F238E27FC236}">
                <a16:creationId xmlns:a16="http://schemas.microsoft.com/office/drawing/2014/main" id="{36F28685-E0FA-9324-8182-03B74FB4F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" y="566792"/>
            <a:ext cx="12184564" cy="58080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274829-8588-FAB8-5090-FA7CAC79101D}"/>
              </a:ext>
            </a:extLst>
          </p:cNvPr>
          <p:cNvSpPr txBox="1"/>
          <p:nvPr/>
        </p:nvSpPr>
        <p:spPr>
          <a:xfrm>
            <a:off x="9930072" y="6458093"/>
            <a:ext cx="1564996" cy="272946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000" b="1" spc="-100" dirty="0">
                <a:solidFill>
                  <a:srgbClr val="C00000"/>
                </a:solidFill>
                <a:latin typeface="+mj-lt"/>
              </a:rPr>
              <a:t>FAST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49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780" y="-1181"/>
            <a:ext cx="2937051" cy="56589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l"/>
            <a:r>
              <a:rPr lang="en-US" dirty="0">
                <a:latin typeface="Verdana"/>
                <a:ea typeface="Verdana"/>
              </a:rPr>
              <a:t>Trang </a:t>
            </a:r>
            <a:r>
              <a:rPr lang="en-US" dirty="0" err="1">
                <a:latin typeface="Verdana"/>
                <a:ea typeface="Verdana"/>
              </a:rPr>
              <a:t>quản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lý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bài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viết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57449059-8E74-4D74-9455-2833031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3" name="Picture 5" descr="Logo&#10;&#10;Description automatically generated">
            <a:extLst>
              <a:ext uri="{FF2B5EF4-FFF2-40B4-BE49-F238E27FC236}">
                <a16:creationId xmlns:a16="http://schemas.microsoft.com/office/drawing/2014/main" id="{DAC7C919-7324-AD26-EF37-80B1D065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28" y="6342263"/>
            <a:ext cx="718354" cy="5009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274829-8588-FAB8-5090-FA7CAC79101D}"/>
              </a:ext>
            </a:extLst>
          </p:cNvPr>
          <p:cNvSpPr txBox="1"/>
          <p:nvPr/>
        </p:nvSpPr>
        <p:spPr>
          <a:xfrm>
            <a:off x="9930072" y="6458093"/>
            <a:ext cx="1564996" cy="272946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000" b="1" spc="-100" dirty="0">
                <a:solidFill>
                  <a:srgbClr val="C00000"/>
                </a:solidFill>
                <a:latin typeface="+mj-lt"/>
              </a:rPr>
              <a:t>FAST NEWS</a:t>
            </a:r>
            <a:endParaRPr lang="en-US" dirty="0"/>
          </a:p>
        </p:txBody>
      </p:sp>
      <p:pic>
        <p:nvPicPr>
          <p:cNvPr id="2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2142C14-39FB-5923-2439-66F78B6C1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540009"/>
            <a:ext cx="12175272" cy="5833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75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780" y="-1181"/>
            <a:ext cx="2937051" cy="56589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l"/>
            <a:r>
              <a:rPr lang="en-US" dirty="0">
                <a:latin typeface="Verdana"/>
                <a:ea typeface="Verdana"/>
              </a:rPr>
              <a:t>Trang </a:t>
            </a:r>
            <a:r>
              <a:rPr lang="en-US" dirty="0" err="1">
                <a:latin typeface="Verdana"/>
                <a:ea typeface="Verdana"/>
              </a:rPr>
              <a:t>thêm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bài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viết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57449059-8E74-4D74-9455-2833031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3" name="Picture 5" descr="Logo&#10;&#10;Description automatically generated">
            <a:extLst>
              <a:ext uri="{FF2B5EF4-FFF2-40B4-BE49-F238E27FC236}">
                <a16:creationId xmlns:a16="http://schemas.microsoft.com/office/drawing/2014/main" id="{DAC7C919-7324-AD26-EF37-80B1D065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28" y="6342263"/>
            <a:ext cx="718354" cy="50096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5274829-8588-FAB8-5090-FA7CAC79101D}"/>
              </a:ext>
            </a:extLst>
          </p:cNvPr>
          <p:cNvSpPr txBox="1"/>
          <p:nvPr/>
        </p:nvSpPr>
        <p:spPr>
          <a:xfrm>
            <a:off x="9930072" y="6458093"/>
            <a:ext cx="1564996" cy="272946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000" b="1" spc="-100" dirty="0">
                <a:solidFill>
                  <a:srgbClr val="C00000"/>
                </a:solidFill>
                <a:latin typeface="+mj-lt"/>
              </a:rPr>
              <a:t>FAST NEWS</a:t>
            </a:r>
            <a:endParaRPr lang="en-US" dirty="0"/>
          </a:p>
        </p:txBody>
      </p:sp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8176F68-7F86-0F05-7DE8-48C612232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" y="566791"/>
            <a:ext cx="12184565" cy="58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737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236B47D-447D-F503-B6BE-573DCE8944C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9571" r="9571"/>
          <a:stretch/>
        </p:blipFill>
        <p:spPr>
          <a:xfrm>
            <a:off x="0" y="-39758"/>
            <a:ext cx="12190148" cy="6972143"/>
          </a:xfrm>
        </p:spPr>
      </p:pic>
    </p:spTree>
    <p:extLst>
      <p:ext uri="{BB962C8B-B14F-4D97-AF65-F5344CB8AC3E}">
        <p14:creationId xmlns:p14="http://schemas.microsoft.com/office/powerpoint/2010/main" val="708075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 descr="Businessman text messaging">
            <a:extLst>
              <a:ext uri="{FF2B5EF4-FFF2-40B4-BE49-F238E27FC236}">
                <a16:creationId xmlns:a16="http://schemas.microsoft.com/office/drawing/2014/main" id="{7B8B1CBE-B678-699E-F3F8-D2ED62F778B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l="18065" r="18065"/>
          <a:stretch/>
        </p:blipFill>
        <p:spPr/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AB9FDEC-3D4E-F31B-4DBA-816E2E65D7C4}"/>
              </a:ext>
            </a:extLst>
          </p:cNvPr>
          <p:cNvSpPr/>
          <p:nvPr/>
        </p:nvSpPr>
        <p:spPr>
          <a:xfrm>
            <a:off x="9410821" y="1515921"/>
            <a:ext cx="2592728" cy="914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100862" y="131968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1949" y="249339"/>
            <a:ext cx="6101747" cy="11147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z="3500" dirty="0" err="1">
                <a:solidFill>
                  <a:schemeClr val="tx1"/>
                </a:solidFill>
                <a:latin typeface="Verdana"/>
                <a:ea typeface="Verdana"/>
              </a:rPr>
              <a:t>Giới</a:t>
            </a:r>
            <a:r>
              <a:rPr lang="en-US" sz="35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3500" dirty="0" err="1">
                <a:solidFill>
                  <a:schemeClr val="tx1"/>
                </a:solidFill>
                <a:latin typeface="Verdana"/>
                <a:ea typeface="Verdana"/>
              </a:rPr>
              <a:t>thiệu</a:t>
            </a:r>
            <a:r>
              <a:rPr lang="en-US" sz="35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3500" dirty="0" err="1">
                <a:solidFill>
                  <a:schemeClr val="tx1"/>
                </a:solidFill>
                <a:latin typeface="Verdana"/>
                <a:ea typeface="Verdana"/>
              </a:rPr>
              <a:t>về</a:t>
            </a:r>
            <a:r>
              <a:rPr lang="en-US" sz="35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3500" dirty="0" err="1">
                <a:solidFill>
                  <a:schemeClr val="tx1"/>
                </a:solidFill>
                <a:latin typeface="Verdana"/>
                <a:ea typeface="Verdana"/>
              </a:rPr>
              <a:t>đồ</a:t>
            </a:r>
            <a:r>
              <a:rPr lang="en-US" sz="35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3500" dirty="0" err="1">
                <a:solidFill>
                  <a:schemeClr val="tx1"/>
                </a:solidFill>
                <a:latin typeface="Verdana"/>
                <a:ea typeface="Verdana"/>
              </a:rPr>
              <a:t>án</a:t>
            </a:r>
            <a:endParaRPr lang="en-US" sz="3500" dirty="0">
              <a:solidFill>
                <a:schemeClr val="tx1"/>
              </a:solidFill>
              <a:latin typeface="Verdana"/>
              <a:ea typeface="Verdana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23037" y="1458356"/>
            <a:ext cx="5578102" cy="4907261"/>
          </a:xfrm>
        </p:spPr>
        <p:txBody>
          <a:bodyPr vert="horz" lIns="0" tIns="0" rIns="0" bIns="0" rtlCol="0" anchor="t">
            <a:no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 -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Với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mục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đích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là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áp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kiến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thức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đã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được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giảng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dạy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để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tạo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ra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một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 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 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thể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mang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những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tin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tức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chính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xác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nhất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sở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>
                <a:solidFill>
                  <a:schemeClr val="tx1"/>
                </a:solidFill>
                <a:latin typeface="Verdana"/>
                <a:ea typeface="Verdana"/>
              </a:rPr>
              <a:t>hữu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các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chức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năng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và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giao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diện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có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thể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làm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hài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lòng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người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sử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.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Nên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nhóm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em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đã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chọn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đề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tài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 "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Xây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dựng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ứng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dụng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đọc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tin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tức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Fast News"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để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phục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vụ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 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cho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môn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học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"Các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công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nghệ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trong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phát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triển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phần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mềm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" </a:t>
            </a:r>
            <a:r>
              <a:rPr lang="en-US" sz="2200" dirty="0" err="1">
                <a:solidFill>
                  <a:schemeClr val="tx1"/>
                </a:solidFill>
                <a:latin typeface="Verdana"/>
                <a:ea typeface="Verdana"/>
              </a:rPr>
              <a:t>này</a:t>
            </a:r>
            <a:r>
              <a:rPr lang="en-US" sz="2200" dirty="0">
                <a:solidFill>
                  <a:schemeClr val="tx1"/>
                </a:solidFill>
                <a:latin typeface="Verdana"/>
                <a:ea typeface="Verdana"/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34" name="Picture 5" descr="Logo&#10;&#10;Description automatically generated">
            <a:extLst>
              <a:ext uri="{FF2B5EF4-FFF2-40B4-BE49-F238E27FC236}">
                <a16:creationId xmlns:a16="http://schemas.microsoft.com/office/drawing/2014/main" id="{A444505C-E8E1-03DC-2811-61045AEB54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8" y="6342263"/>
            <a:ext cx="718354" cy="50096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3BD23D1-3F4B-DD68-1F2A-2E59E5A5C52D}"/>
              </a:ext>
            </a:extLst>
          </p:cNvPr>
          <p:cNvSpPr txBox="1"/>
          <p:nvPr/>
        </p:nvSpPr>
        <p:spPr>
          <a:xfrm>
            <a:off x="9930072" y="6458093"/>
            <a:ext cx="1564996" cy="272946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000" b="1" spc="-100" dirty="0">
                <a:solidFill>
                  <a:srgbClr val="C00000"/>
                </a:solidFill>
                <a:latin typeface="+mj-lt"/>
              </a:rPr>
              <a:t>FAST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8131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People at the meeting desk">
            <a:extLst>
              <a:ext uri="{FF2B5EF4-FFF2-40B4-BE49-F238E27FC236}">
                <a16:creationId xmlns:a16="http://schemas.microsoft.com/office/drawing/2014/main" id="{E72A507B-7C36-E66C-5083-9BBCDA22416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6821" r="6821"/>
          <a:stretch/>
        </p:blipFill>
        <p:spPr>
          <a:xfrm>
            <a:off x="0" y="0"/>
            <a:ext cx="12187392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4631" y="2407349"/>
            <a:ext cx="6175796" cy="110483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/>
          <a:lstStyle/>
          <a:p>
            <a:r>
              <a:rPr lang="en-US" sz="5000" dirty="0" err="1">
                <a:solidFill>
                  <a:schemeClr val="tx1"/>
                </a:solidFill>
                <a:latin typeface="Verdana"/>
                <a:ea typeface="Verdana"/>
              </a:rPr>
              <a:t>Thiết</a:t>
            </a:r>
            <a:r>
              <a:rPr lang="en-US" sz="50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5000" dirty="0" err="1">
                <a:solidFill>
                  <a:schemeClr val="tx1"/>
                </a:solidFill>
                <a:latin typeface="Verdana"/>
                <a:ea typeface="Verdana"/>
              </a:rPr>
              <a:t>kế</a:t>
            </a:r>
            <a:r>
              <a:rPr lang="en-US" sz="50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5000" dirty="0" err="1">
                <a:solidFill>
                  <a:schemeClr val="tx1"/>
                </a:solidFill>
                <a:latin typeface="Verdana"/>
                <a:ea typeface="Verdana"/>
              </a:rPr>
              <a:t>hệ</a:t>
            </a:r>
            <a:r>
              <a:rPr lang="en-US" sz="50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5000" dirty="0" err="1">
                <a:solidFill>
                  <a:schemeClr val="tx1"/>
                </a:solidFill>
                <a:latin typeface="Verdana"/>
                <a:ea typeface="Verdana"/>
              </a:rPr>
              <a:t>thống</a:t>
            </a:r>
            <a:endParaRPr lang="en-US" sz="5000" dirty="0">
              <a:solidFill>
                <a:schemeClr val="tx1"/>
              </a:solidFill>
              <a:latin typeface="Verdana"/>
              <a:ea typeface="Verdan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fld id="{19B51A1E-902D-48AF-9020-955120F399B6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23" name="Picture 5" descr="Logo&#10;&#10;Description automatically generated">
            <a:extLst>
              <a:ext uri="{FF2B5EF4-FFF2-40B4-BE49-F238E27FC236}">
                <a16:creationId xmlns:a16="http://schemas.microsoft.com/office/drawing/2014/main" id="{8AB1C39B-98F0-EF8F-16BC-DE2F742D5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8" y="6342263"/>
            <a:ext cx="718354" cy="5009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A0AA2FC-6856-F39F-C1D1-712B9C7FE261}"/>
              </a:ext>
            </a:extLst>
          </p:cNvPr>
          <p:cNvSpPr txBox="1"/>
          <p:nvPr/>
        </p:nvSpPr>
        <p:spPr>
          <a:xfrm>
            <a:off x="9930072" y="6458093"/>
            <a:ext cx="1564996" cy="272946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000" b="1" spc="-100" dirty="0">
                <a:solidFill>
                  <a:srgbClr val="C00000"/>
                </a:solidFill>
                <a:latin typeface="+mj-lt"/>
              </a:rPr>
              <a:t>FAST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244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2238" y="-3537"/>
            <a:ext cx="2993238" cy="56589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r>
              <a:rPr lang="en-US" sz="2000" b="1" dirty="0">
                <a:latin typeface="Verdana"/>
                <a:ea typeface="Verdana"/>
              </a:rPr>
              <a:t>Use-case diagram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57449059-8E74-4D74-9455-2833031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10" name="Picture 5" descr="Logo&#10;&#10;Description automatically generated">
            <a:extLst>
              <a:ext uri="{FF2B5EF4-FFF2-40B4-BE49-F238E27FC236}">
                <a16:creationId xmlns:a16="http://schemas.microsoft.com/office/drawing/2014/main" id="{3EC2DC02-6863-A0A5-775F-DBB35D959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28" y="6342263"/>
            <a:ext cx="718354" cy="500967"/>
          </a:xfrm>
          <a:prstGeom prst="rect">
            <a:avLst/>
          </a:prstGeom>
        </p:spPr>
      </p:pic>
      <p:pic>
        <p:nvPicPr>
          <p:cNvPr id="11" name="Picture 11" descr="Diagram&#10;&#10;Description automatically generated">
            <a:extLst>
              <a:ext uri="{FF2B5EF4-FFF2-40B4-BE49-F238E27FC236}">
                <a16:creationId xmlns:a16="http://schemas.microsoft.com/office/drawing/2014/main" id="{7042B171-AB39-B09A-88FF-A158866A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32" y="558730"/>
            <a:ext cx="7333784" cy="57777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AFA517-683F-A0AC-9FF5-B415AAAD065F}"/>
              </a:ext>
            </a:extLst>
          </p:cNvPr>
          <p:cNvSpPr txBox="1"/>
          <p:nvPr/>
        </p:nvSpPr>
        <p:spPr>
          <a:xfrm>
            <a:off x="9930072" y="6458093"/>
            <a:ext cx="1564996" cy="272946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000" b="1" spc="-100" dirty="0">
                <a:solidFill>
                  <a:srgbClr val="C00000"/>
                </a:solidFill>
                <a:latin typeface="+mj-lt"/>
              </a:rPr>
              <a:t>FAST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43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3979" y="4233"/>
            <a:ext cx="2117916" cy="56589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ctr"/>
            <a:r>
              <a:rPr lang="en-US" sz="2000" b="1" dirty="0">
                <a:latin typeface="Verdana"/>
                <a:ea typeface="Verdana"/>
              </a:rPr>
              <a:t>Mô </a:t>
            </a:r>
            <a:r>
              <a:rPr lang="en-US" sz="2000" b="1" dirty="0" err="1">
                <a:latin typeface="Verdana"/>
                <a:ea typeface="Verdana"/>
              </a:rPr>
              <a:t>tả</a:t>
            </a:r>
            <a:r>
              <a:rPr lang="en-US" sz="2000" b="1" dirty="0">
                <a:latin typeface="Verdana"/>
                <a:ea typeface="Verdana"/>
              </a:rPr>
              <a:t> CSDL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57449059-8E74-4D74-9455-2833031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12" name="Picture 5" descr="Logo&#10;&#10;Description automatically generated">
            <a:extLst>
              <a:ext uri="{FF2B5EF4-FFF2-40B4-BE49-F238E27FC236}">
                <a16:creationId xmlns:a16="http://schemas.microsoft.com/office/drawing/2014/main" id="{CA353053-6039-4DA7-31A7-3E12DC927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28" y="6342263"/>
            <a:ext cx="718354" cy="500967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2851AA0D-02B9-E53C-FCE3-FDB9788BB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64" y="619074"/>
            <a:ext cx="7426711" cy="5731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76C2C08-F5A6-FFB5-4296-E85D1330B6C7}"/>
              </a:ext>
            </a:extLst>
          </p:cNvPr>
          <p:cNvSpPr txBox="1"/>
          <p:nvPr/>
        </p:nvSpPr>
        <p:spPr>
          <a:xfrm>
            <a:off x="9930072" y="6458093"/>
            <a:ext cx="1564996" cy="272946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000" b="1" spc="-100" dirty="0">
                <a:solidFill>
                  <a:srgbClr val="C00000"/>
                </a:solidFill>
                <a:latin typeface="+mj-lt"/>
              </a:rPr>
              <a:t>FAST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050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 descr="Person watching empty phone">
            <a:extLst>
              <a:ext uri="{FF2B5EF4-FFF2-40B4-BE49-F238E27FC236}">
                <a16:creationId xmlns:a16="http://schemas.microsoft.com/office/drawing/2014/main" id="{7A71662E-D05E-C3CD-5D71-9D51BF08C22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173" b="1173"/>
          <a:stretch/>
        </p:blipFill>
        <p:spPr>
          <a:xfrm>
            <a:off x="4608" y="0"/>
            <a:ext cx="12187392" cy="637135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700" y="1895383"/>
            <a:ext cx="6686832" cy="115209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sz="5000" dirty="0">
                <a:solidFill>
                  <a:schemeClr val="tx1"/>
                </a:solidFill>
                <a:latin typeface="Verdana"/>
                <a:ea typeface="Verdana"/>
              </a:rPr>
              <a:t>Giao </a:t>
            </a:r>
            <a:r>
              <a:rPr lang="en-US" sz="5000" dirty="0" err="1">
                <a:solidFill>
                  <a:schemeClr val="tx1"/>
                </a:solidFill>
                <a:latin typeface="Verdana"/>
                <a:ea typeface="Verdana"/>
              </a:rPr>
              <a:t>diện</a:t>
            </a:r>
            <a:r>
              <a:rPr lang="en-US" sz="5000" dirty="0">
                <a:solidFill>
                  <a:schemeClr val="tx1"/>
                </a:solidFill>
                <a:latin typeface="Verdana"/>
                <a:ea typeface="Verdana"/>
              </a:rPr>
              <a:t> </a:t>
            </a:r>
            <a:r>
              <a:rPr lang="en-US" sz="5000" dirty="0" err="1">
                <a:solidFill>
                  <a:schemeClr val="tx1"/>
                </a:solidFill>
                <a:latin typeface="Verdana"/>
                <a:ea typeface="Verdana"/>
              </a:rPr>
              <a:t>hệ</a:t>
            </a:r>
            <a:r>
              <a:rPr lang="en-US" sz="5000" dirty="0">
                <a:solidFill>
                  <a:schemeClr val="tx1"/>
                </a:solidFill>
                <a:latin typeface="Verdana"/>
                <a:ea typeface="Verdana"/>
              </a:rPr>
              <a:t> </a:t>
            </a:r>
            <a:r>
              <a:rPr lang="en-US" sz="5000" dirty="0" err="1">
                <a:solidFill>
                  <a:schemeClr val="tx1"/>
                </a:solidFill>
                <a:latin typeface="Verdana"/>
                <a:ea typeface="Verdana"/>
              </a:rPr>
              <a:t>thông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964141-6F81-4947-A236-746D94ED3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5" descr="Logo&#10;&#10;Description automatically generated">
            <a:extLst>
              <a:ext uri="{FF2B5EF4-FFF2-40B4-BE49-F238E27FC236}">
                <a16:creationId xmlns:a16="http://schemas.microsoft.com/office/drawing/2014/main" id="{63DDBFD9-7CE1-B9F0-8FEB-B6A4EA063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228" y="6342263"/>
            <a:ext cx="718354" cy="50096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AEDBAE-DE0E-184F-DA7B-61C756E3B218}"/>
              </a:ext>
            </a:extLst>
          </p:cNvPr>
          <p:cNvSpPr txBox="1"/>
          <p:nvPr/>
        </p:nvSpPr>
        <p:spPr>
          <a:xfrm>
            <a:off x="9930072" y="6458093"/>
            <a:ext cx="1564996" cy="272946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000" b="1" spc="-100" dirty="0">
                <a:solidFill>
                  <a:srgbClr val="C00000"/>
                </a:solidFill>
                <a:latin typeface="+mj-lt"/>
              </a:rPr>
              <a:t>FAST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072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780" y="-1181"/>
            <a:ext cx="2829430" cy="56589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l"/>
            <a:r>
              <a:rPr lang="en-US" dirty="0">
                <a:latin typeface="Verdana"/>
                <a:ea typeface="Verdana"/>
              </a:rPr>
              <a:t>Giao </a:t>
            </a:r>
            <a:r>
              <a:rPr lang="en-US" dirty="0" err="1">
                <a:latin typeface="Verdana"/>
                <a:ea typeface="Verdana"/>
              </a:rPr>
              <a:t>diện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người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dùng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57449059-8E74-4D74-9455-2833031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3" name="Picture 5" descr="Logo&#10;&#10;Description automatically generated">
            <a:extLst>
              <a:ext uri="{FF2B5EF4-FFF2-40B4-BE49-F238E27FC236}">
                <a16:creationId xmlns:a16="http://schemas.microsoft.com/office/drawing/2014/main" id="{DAC7C919-7324-AD26-EF37-80B1D065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28" y="6342263"/>
            <a:ext cx="718354" cy="500967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CF5FD23-388F-998C-9B55-5F7484415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786" y="646770"/>
            <a:ext cx="2769916" cy="4923263"/>
          </a:xfrm>
          <a:prstGeom prst="rect">
            <a:avLst/>
          </a:prstGeom>
        </p:spPr>
      </p:pic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0E9F34D-204F-FCE3-BC7D-BAB45908D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0857" y="646771"/>
            <a:ext cx="2785238" cy="4923263"/>
          </a:xfrm>
          <a:prstGeom prst="rect">
            <a:avLst/>
          </a:prstGeom>
        </p:spPr>
      </p:pic>
      <p:pic>
        <p:nvPicPr>
          <p:cNvPr id="11" name="Picture 11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7A2199CF-CE7B-4563-0225-DC967CA74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7156" y="646771"/>
            <a:ext cx="2744347" cy="4923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9DAC-C710-9964-A0D9-D49C64E88598}"/>
              </a:ext>
            </a:extLst>
          </p:cNvPr>
          <p:cNvSpPr txBox="1"/>
          <p:nvPr/>
        </p:nvSpPr>
        <p:spPr>
          <a:xfrm>
            <a:off x="1304693" y="5625790"/>
            <a:ext cx="157232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Verdana"/>
                <a:ea typeface="Verdana"/>
              </a:rPr>
              <a:t>Trang </a:t>
            </a:r>
            <a:r>
              <a:rPr lang="en-US" sz="1200" b="1" dirty="0" err="1">
                <a:latin typeface="Verdana"/>
                <a:ea typeface="Verdana"/>
              </a:rPr>
              <a:t>tìm</a:t>
            </a:r>
            <a:r>
              <a:rPr lang="en-US" sz="1200" b="1" dirty="0">
                <a:latin typeface="Verdana"/>
                <a:ea typeface="Verdana"/>
              </a:rPr>
              <a:t> </a:t>
            </a:r>
            <a:r>
              <a:rPr lang="en-US" sz="1200" b="1" dirty="0" err="1">
                <a:latin typeface="Verdana"/>
                <a:ea typeface="Verdana"/>
              </a:rPr>
              <a:t>kiếm</a:t>
            </a:r>
            <a:endParaRPr lang="en-US" sz="1200" b="1">
              <a:latin typeface="Verdana"/>
              <a:ea typeface="Verdan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B1FFE7-6E6F-6B0E-BA09-772B5ADC8E25}"/>
              </a:ext>
            </a:extLst>
          </p:cNvPr>
          <p:cNvSpPr txBox="1"/>
          <p:nvPr/>
        </p:nvSpPr>
        <p:spPr>
          <a:xfrm>
            <a:off x="4863791" y="5625790"/>
            <a:ext cx="2854712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Verdana"/>
                <a:ea typeface="Verdana"/>
              </a:rPr>
              <a:t>Trang </a:t>
            </a:r>
            <a:r>
              <a:rPr lang="en-US" sz="1200" b="1" dirty="0" err="1">
                <a:latin typeface="Verdana"/>
                <a:ea typeface="Verdana"/>
              </a:rPr>
              <a:t>xem</a:t>
            </a:r>
            <a:r>
              <a:rPr lang="en-US" sz="1200" b="1" dirty="0">
                <a:latin typeface="Verdana"/>
                <a:ea typeface="Verdana"/>
              </a:rPr>
              <a:t> tin </a:t>
            </a:r>
            <a:r>
              <a:rPr lang="en-US" sz="1200" b="1" dirty="0" err="1">
                <a:latin typeface="Verdana"/>
                <a:ea typeface="Verdana"/>
              </a:rPr>
              <a:t>tức</a:t>
            </a:r>
            <a:r>
              <a:rPr lang="en-US" sz="1200" b="1" dirty="0">
                <a:latin typeface="Verdana"/>
                <a:ea typeface="Verdana"/>
              </a:rPr>
              <a:t> </a:t>
            </a:r>
            <a:r>
              <a:rPr lang="en-US" sz="1200" b="1" dirty="0" err="1">
                <a:latin typeface="Verdana"/>
                <a:ea typeface="Verdana"/>
              </a:rPr>
              <a:t>theo</a:t>
            </a:r>
            <a:r>
              <a:rPr lang="en-US" sz="1200" b="1" dirty="0">
                <a:latin typeface="Verdana"/>
                <a:ea typeface="Verdana"/>
              </a:rPr>
              <a:t> </a:t>
            </a:r>
            <a:r>
              <a:rPr lang="en-US" sz="1200" b="1" dirty="0" err="1">
                <a:latin typeface="Verdana"/>
                <a:ea typeface="Verdana"/>
              </a:rPr>
              <a:t>loại</a:t>
            </a:r>
            <a:endParaRPr lang="en-US" sz="1200" b="1">
              <a:latin typeface="Verdana"/>
              <a:ea typeface="Verdan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C98FF-4B80-D511-32AD-1A5267B543E1}"/>
              </a:ext>
            </a:extLst>
          </p:cNvPr>
          <p:cNvSpPr txBox="1"/>
          <p:nvPr/>
        </p:nvSpPr>
        <p:spPr>
          <a:xfrm>
            <a:off x="9110546" y="562579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Verdana"/>
                <a:ea typeface="Verdana"/>
              </a:rPr>
              <a:t>Xem tin </a:t>
            </a:r>
            <a:r>
              <a:rPr lang="en-US" sz="1200" b="1" dirty="0" err="1">
                <a:latin typeface="Verdana"/>
                <a:ea typeface="Verdana"/>
              </a:rPr>
              <a:t>tức</a:t>
            </a:r>
            <a:r>
              <a:rPr lang="en-US" sz="1200" b="1" dirty="0">
                <a:latin typeface="Verdana"/>
                <a:ea typeface="Verdana"/>
              </a:rPr>
              <a:t> qua video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C19C03-3E77-B2E2-FA13-1C559046DF58}"/>
              </a:ext>
            </a:extLst>
          </p:cNvPr>
          <p:cNvSpPr txBox="1"/>
          <p:nvPr/>
        </p:nvSpPr>
        <p:spPr>
          <a:xfrm>
            <a:off x="9930072" y="6458093"/>
            <a:ext cx="1564996" cy="272946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000" b="1" spc="-100" dirty="0">
                <a:solidFill>
                  <a:srgbClr val="C00000"/>
                </a:solidFill>
                <a:latin typeface="+mj-lt"/>
              </a:rPr>
              <a:t>FAST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072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780" y="-1181"/>
            <a:ext cx="2829430" cy="56589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l"/>
            <a:r>
              <a:rPr lang="en-US" dirty="0">
                <a:latin typeface="Verdana"/>
                <a:ea typeface="Verdana"/>
              </a:rPr>
              <a:t>Giao </a:t>
            </a:r>
            <a:r>
              <a:rPr lang="en-US" dirty="0" err="1">
                <a:latin typeface="Verdana"/>
                <a:ea typeface="Verdana"/>
              </a:rPr>
              <a:t>diện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người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dùng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57449059-8E74-4D74-9455-2833031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3" name="Picture 5" descr="Logo&#10;&#10;Description automatically generated">
            <a:extLst>
              <a:ext uri="{FF2B5EF4-FFF2-40B4-BE49-F238E27FC236}">
                <a16:creationId xmlns:a16="http://schemas.microsoft.com/office/drawing/2014/main" id="{DAC7C919-7324-AD26-EF37-80B1D065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28" y="6342263"/>
            <a:ext cx="718354" cy="50096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86E9DAC-C710-9964-A0D9-D49C64E88598}"/>
              </a:ext>
            </a:extLst>
          </p:cNvPr>
          <p:cNvSpPr txBox="1"/>
          <p:nvPr/>
        </p:nvSpPr>
        <p:spPr>
          <a:xfrm>
            <a:off x="2633547" y="5765180"/>
            <a:ext cx="18882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Verdana"/>
                <a:ea typeface="Verdana"/>
              </a:rPr>
              <a:t>Trang </a:t>
            </a:r>
            <a:r>
              <a:rPr lang="en-US" sz="1200" b="1" dirty="0" err="1">
                <a:latin typeface="Verdana"/>
                <a:ea typeface="Verdana"/>
              </a:rPr>
              <a:t>đăng</a:t>
            </a:r>
            <a:r>
              <a:rPr lang="en-US" sz="1200" b="1" dirty="0">
                <a:latin typeface="Verdana"/>
                <a:ea typeface="Verdana"/>
              </a:rPr>
              <a:t> </a:t>
            </a:r>
            <a:r>
              <a:rPr lang="en-US" sz="1200" b="1" dirty="0" err="1">
                <a:latin typeface="Verdana"/>
                <a:ea typeface="Verdana"/>
              </a:rPr>
              <a:t>nhập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84C98FF-4B80-D511-32AD-1A5267B543E1}"/>
              </a:ext>
            </a:extLst>
          </p:cNvPr>
          <p:cNvSpPr txBox="1"/>
          <p:nvPr/>
        </p:nvSpPr>
        <p:spPr>
          <a:xfrm>
            <a:off x="7103326" y="5765180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Verdana"/>
                <a:ea typeface="Verdana"/>
              </a:rPr>
              <a:t>Trang </a:t>
            </a:r>
            <a:r>
              <a:rPr lang="en-US" sz="1200" b="1" dirty="0" err="1">
                <a:latin typeface="Verdana"/>
                <a:ea typeface="Verdana"/>
              </a:rPr>
              <a:t>đăng</a:t>
            </a:r>
            <a:r>
              <a:rPr lang="en-US" sz="1200" b="1" dirty="0">
                <a:latin typeface="Verdana"/>
                <a:ea typeface="Verdana"/>
              </a:rPr>
              <a:t> </a:t>
            </a:r>
            <a:r>
              <a:rPr lang="en-US" sz="1200" b="1" dirty="0" err="1">
                <a:latin typeface="Verdana"/>
                <a:ea typeface="Verdana"/>
              </a:rPr>
              <a:t>ký</a:t>
            </a:r>
            <a:endParaRPr lang="en-US" dirty="0" err="1"/>
          </a:p>
        </p:txBody>
      </p:sp>
      <p:pic>
        <p:nvPicPr>
          <p:cNvPr id="5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E88630B-4CE4-C9FA-3B6B-20CA1548A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026" y="823332"/>
            <a:ext cx="2744044" cy="48860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A653F6-AF2A-1224-2E1A-9359A5869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2150" y="823332"/>
            <a:ext cx="2741749" cy="48860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FC17A8-6EFF-AC00-B9D2-4D2ED44C2665}"/>
              </a:ext>
            </a:extLst>
          </p:cNvPr>
          <p:cNvSpPr txBox="1"/>
          <p:nvPr/>
        </p:nvSpPr>
        <p:spPr>
          <a:xfrm>
            <a:off x="9930072" y="6458093"/>
            <a:ext cx="1564996" cy="272946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000" b="1" spc="-100" dirty="0">
                <a:solidFill>
                  <a:srgbClr val="C00000"/>
                </a:solidFill>
                <a:latin typeface="+mj-lt"/>
              </a:rPr>
              <a:t>FAST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2584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780" y="-1181"/>
            <a:ext cx="3567440" cy="565899"/>
          </a:xfrm>
          <a:solidFill>
            <a:schemeClr val="tx1">
              <a:lumMod val="95000"/>
              <a:lumOff val="5000"/>
            </a:schemeClr>
          </a:solidFill>
        </p:spPr>
        <p:txBody>
          <a:bodyPr/>
          <a:lstStyle/>
          <a:p>
            <a:pPr algn="l"/>
            <a:r>
              <a:rPr lang="en-US" dirty="0">
                <a:latin typeface="Verdana"/>
                <a:ea typeface="Verdana"/>
              </a:rPr>
              <a:t>Trang </a:t>
            </a:r>
            <a:r>
              <a:rPr lang="en-US" dirty="0" err="1">
                <a:latin typeface="Verdana"/>
                <a:ea typeface="Verdana"/>
              </a:rPr>
              <a:t>quản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lý</a:t>
            </a:r>
            <a:r>
              <a:rPr lang="en-US" dirty="0">
                <a:latin typeface="Verdana"/>
                <a:ea typeface="Verdana"/>
              </a:rPr>
              <a:t> </a:t>
            </a:r>
            <a:r>
              <a:rPr lang="en-US" dirty="0" err="1">
                <a:latin typeface="Verdana"/>
                <a:ea typeface="Verdana"/>
              </a:rPr>
              <a:t>các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loại</a:t>
            </a:r>
            <a:r>
              <a:rPr lang="en-US" dirty="0">
                <a:latin typeface="Verdana"/>
                <a:ea typeface="Verdana"/>
              </a:rPr>
              <a:t> </a:t>
            </a:r>
            <a:r>
              <a:rPr lang="en-US" dirty="0" err="1">
                <a:latin typeface="Verdana"/>
                <a:ea typeface="Verdana"/>
              </a:rPr>
              <a:t>báo</a:t>
            </a:r>
            <a:r>
              <a:rPr lang="en-US" dirty="0">
                <a:latin typeface="Verdana"/>
                <a:ea typeface="Verdana"/>
              </a:rPr>
              <a:t> </a:t>
            </a:r>
            <a:endParaRPr lang="en-US">
              <a:latin typeface="Verdana"/>
              <a:ea typeface="Verdana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57449059-8E74-4D74-9455-2833031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title</a:t>
            </a:r>
          </a:p>
        </p:txBody>
      </p:sp>
      <p:pic>
        <p:nvPicPr>
          <p:cNvPr id="3" name="Picture 5" descr="Logo&#10;&#10;Description automatically generated">
            <a:extLst>
              <a:ext uri="{FF2B5EF4-FFF2-40B4-BE49-F238E27FC236}">
                <a16:creationId xmlns:a16="http://schemas.microsoft.com/office/drawing/2014/main" id="{DAC7C919-7324-AD26-EF37-80B1D0653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228" y="6342263"/>
            <a:ext cx="718354" cy="500967"/>
          </a:xfrm>
          <a:prstGeom prst="rect">
            <a:avLst/>
          </a:prstGeom>
        </p:spPr>
      </p:pic>
      <p:pic>
        <p:nvPicPr>
          <p:cNvPr id="8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4EB1F0F-ABED-25AA-FFA2-D0124C2C38E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772" r="772"/>
          <a:stretch/>
        </p:blipFill>
        <p:spPr>
          <a:xfrm>
            <a:off x="1319212" y="914080"/>
            <a:ext cx="9553575" cy="4914900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CF6E969-BC62-2339-8BD9-E93B86B13DE7}"/>
              </a:ext>
            </a:extLst>
          </p:cNvPr>
          <p:cNvSpPr txBox="1"/>
          <p:nvPr/>
        </p:nvSpPr>
        <p:spPr>
          <a:xfrm>
            <a:off x="9930072" y="6458093"/>
            <a:ext cx="1564996" cy="272946"/>
          </a:xfrm>
          <a:prstGeom prst="rect">
            <a:avLst/>
          </a:prstGeom>
          <a:noFill/>
        </p:spPr>
        <p:txBody>
          <a:bodyPr wrap="square" lIns="91440" tIns="108000" rIns="91440" bIns="0" rtlCol="0" anchor="ctr">
            <a:spAutoFit/>
          </a:bodyPr>
          <a:lstStyle/>
          <a:p>
            <a:pPr algn="r">
              <a:lnSpc>
                <a:spcPts val="1000"/>
              </a:lnSpc>
            </a:pPr>
            <a:r>
              <a:rPr lang="en-US" sz="2000" b="1" spc="-100" dirty="0">
                <a:solidFill>
                  <a:srgbClr val="C00000"/>
                </a:solidFill>
                <a:latin typeface="+mj-lt"/>
              </a:rPr>
              <a:t>FAST NEWS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619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250_Bright business presentation_AAS_v3" id="{57D58BC9-3F05-45D4-81CD-7BA898B4CAAD}" vid="{0F92AA19-00D6-4C71-B13F-219D7994A0B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247</Words>
  <Application>Microsoft Office PowerPoint</Application>
  <PresentationFormat>Widescreen</PresentationFormat>
  <Paragraphs>53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Arial</vt:lpstr>
      <vt:lpstr>Calibri</vt:lpstr>
      <vt:lpstr>Calibri Light</vt:lpstr>
      <vt:lpstr>Candara</vt:lpstr>
      <vt:lpstr>Corbel</vt:lpstr>
      <vt:lpstr>Times New Roman</vt:lpstr>
      <vt:lpstr>Verdana</vt:lpstr>
      <vt:lpstr>office theme</vt:lpstr>
      <vt:lpstr>Office Theme</vt:lpstr>
      <vt:lpstr>CÁC CÔNG NGHỆ TRONG PHÁT TRIỂN PHẦN MỀM  CHỦ ĐỀ: XÂY DỰNG ỨNG DỤNG ĐỌC TIN TỨC</vt:lpstr>
      <vt:lpstr>Giới thiệu về đồ án</vt:lpstr>
      <vt:lpstr>Thiết kế hệ thống</vt:lpstr>
      <vt:lpstr>title</vt:lpstr>
      <vt:lpstr>title</vt:lpstr>
      <vt:lpstr>Giao diện hệ thông</vt:lpstr>
      <vt:lpstr>title</vt:lpstr>
      <vt:lpstr>title</vt:lpstr>
      <vt:lpstr>title</vt:lpstr>
      <vt:lpstr>title</vt:lpstr>
      <vt:lpstr>title</vt:lpstr>
      <vt:lpstr>title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Long Nguyễn</cp:lastModifiedBy>
  <cp:revision>165</cp:revision>
  <dcterms:created xsi:type="dcterms:W3CDTF">2022-06-14T12:46:30Z</dcterms:created>
  <dcterms:modified xsi:type="dcterms:W3CDTF">2022-06-17T05:18:04Z</dcterms:modified>
</cp:coreProperties>
</file>